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  <p:sldMasterId id="2147483690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9" r:id="rId9"/>
    <p:sldId id="264" r:id="rId10"/>
    <p:sldId id="265" r:id="rId11"/>
    <p:sldId id="266" r:id="rId12"/>
    <p:sldId id="267" r:id="rId13"/>
    <p:sldId id="272" r:id="rId14"/>
  </p:sldIdLst>
  <p:sldSz cx="9144000" cy="5143500" type="screen16x9"/>
  <p:notesSz cx="6858000" cy="9144000"/>
  <p:embeddedFontLst>
    <p:embeddedFont>
      <p:font typeface="DM Sans" pitchFamily="2" charset="77"/>
      <p:regular r:id="rId16"/>
      <p:bold r:id="rId17"/>
      <p:italic r:id="rId18"/>
      <p:boldItalic r:id="rId19"/>
    </p:embeddedFont>
    <p:embeddedFont>
      <p:font typeface="DM Sans Medium" panose="020F0502020204030204" pitchFamily="34" charset="0"/>
      <p:regular r:id="rId20"/>
      <p:bold r:id="rId21"/>
      <p:italic r:id="rId22"/>
      <p:boldItalic r:id="rId23"/>
    </p:embeddedFont>
    <p:embeddedFont>
      <p:font typeface="Merriweather" pitchFamily="2" charset="77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60" d="100"/>
          <a:sy n="160" d="100"/>
        </p:scale>
        <p:origin x="78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08e93a0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08e93a0e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>
          <a:extLst>
            <a:ext uri="{FF2B5EF4-FFF2-40B4-BE49-F238E27FC236}">
              <a16:creationId xmlns:a16="http://schemas.microsoft.com/office/drawing/2014/main" id="{7FE00FE8-1044-E477-AAFC-85D9F916A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08e93a0eb_0_249:notes">
            <a:extLst>
              <a:ext uri="{FF2B5EF4-FFF2-40B4-BE49-F238E27FC236}">
                <a16:creationId xmlns:a16="http://schemas.microsoft.com/office/drawing/2014/main" id="{9CA17E06-8069-789E-A0DA-10CDF8DBFE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08e93a0eb_0_249:notes">
            <a:extLst>
              <a:ext uri="{FF2B5EF4-FFF2-40B4-BE49-F238E27FC236}">
                <a16:creationId xmlns:a16="http://schemas.microsoft.com/office/drawing/2014/main" id="{B8C1EB1B-1AC8-5281-77FC-1E84A12CF4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0293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>
          <a:extLst>
            <a:ext uri="{FF2B5EF4-FFF2-40B4-BE49-F238E27FC236}">
              <a16:creationId xmlns:a16="http://schemas.microsoft.com/office/drawing/2014/main" id="{DB2F996F-C55C-19C0-5F1E-FE05FC822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08e93a0eb_0_249:notes">
            <a:extLst>
              <a:ext uri="{FF2B5EF4-FFF2-40B4-BE49-F238E27FC236}">
                <a16:creationId xmlns:a16="http://schemas.microsoft.com/office/drawing/2014/main" id="{39382BF4-B0A1-68B0-CED6-9FE44832EB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08e93a0eb_0_249:notes">
            <a:extLst>
              <a:ext uri="{FF2B5EF4-FFF2-40B4-BE49-F238E27FC236}">
                <a16:creationId xmlns:a16="http://schemas.microsoft.com/office/drawing/2014/main" id="{0D540B47-5306-84F3-9BA4-9237D6F27F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2927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08e93a0eb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08e93a0eb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508e93a0e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508e93a0eb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08e93a0eb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08e93a0eb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>
          <a:extLst>
            <a:ext uri="{FF2B5EF4-FFF2-40B4-BE49-F238E27FC236}">
              <a16:creationId xmlns:a16="http://schemas.microsoft.com/office/drawing/2014/main" id="{D0207923-0641-9DF4-782A-60EA4D718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508e93a0eb_0_240:notes">
            <a:extLst>
              <a:ext uri="{FF2B5EF4-FFF2-40B4-BE49-F238E27FC236}">
                <a16:creationId xmlns:a16="http://schemas.microsoft.com/office/drawing/2014/main" id="{E9C49E0A-9F0D-147F-F602-FE9DEB6726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508e93a0eb_0_240:notes">
            <a:extLst>
              <a:ext uri="{FF2B5EF4-FFF2-40B4-BE49-F238E27FC236}">
                <a16:creationId xmlns:a16="http://schemas.microsoft.com/office/drawing/2014/main" id="{A3D85240-422D-C2BD-7D23-A71D599E5C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164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>
          <a:extLst>
            <a:ext uri="{FF2B5EF4-FFF2-40B4-BE49-F238E27FC236}">
              <a16:creationId xmlns:a16="http://schemas.microsoft.com/office/drawing/2014/main" id="{C272E101-7238-FC46-BAB8-426C60717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08e93a0eb_0_249:notes">
            <a:extLst>
              <a:ext uri="{FF2B5EF4-FFF2-40B4-BE49-F238E27FC236}">
                <a16:creationId xmlns:a16="http://schemas.microsoft.com/office/drawing/2014/main" id="{38F8F9FC-E48A-87C2-C940-5316DF7C1A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08e93a0eb_0_249:notes">
            <a:extLst>
              <a:ext uri="{FF2B5EF4-FFF2-40B4-BE49-F238E27FC236}">
                <a16:creationId xmlns:a16="http://schemas.microsoft.com/office/drawing/2014/main" id="{CB22A9C9-EB35-F528-8838-EFFBF9A5C3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6885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>
          <a:extLst>
            <a:ext uri="{FF2B5EF4-FFF2-40B4-BE49-F238E27FC236}">
              <a16:creationId xmlns:a16="http://schemas.microsoft.com/office/drawing/2014/main" id="{3DA90589-3F13-D30C-516A-2FD3BC4196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08e93a0eb_0_249:notes">
            <a:extLst>
              <a:ext uri="{FF2B5EF4-FFF2-40B4-BE49-F238E27FC236}">
                <a16:creationId xmlns:a16="http://schemas.microsoft.com/office/drawing/2014/main" id="{4D6A8D88-80DF-4C65-8AE1-D91AD84F28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08e93a0eb_0_249:notes">
            <a:extLst>
              <a:ext uri="{FF2B5EF4-FFF2-40B4-BE49-F238E27FC236}">
                <a16:creationId xmlns:a16="http://schemas.microsoft.com/office/drawing/2014/main" id="{19EAF739-CEA5-1574-1BE6-228B1F0ED4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06504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>
          <a:extLst>
            <a:ext uri="{FF2B5EF4-FFF2-40B4-BE49-F238E27FC236}">
              <a16:creationId xmlns:a16="http://schemas.microsoft.com/office/drawing/2014/main" id="{F0EC9211-0A20-EACA-0529-80532D529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08e93a0eb_0_249:notes">
            <a:extLst>
              <a:ext uri="{FF2B5EF4-FFF2-40B4-BE49-F238E27FC236}">
                <a16:creationId xmlns:a16="http://schemas.microsoft.com/office/drawing/2014/main" id="{BC4C6EC5-6E26-07D0-F6D8-3826525705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08e93a0eb_0_249:notes">
            <a:extLst>
              <a:ext uri="{FF2B5EF4-FFF2-40B4-BE49-F238E27FC236}">
                <a16:creationId xmlns:a16="http://schemas.microsoft.com/office/drawing/2014/main" id="{741AD60A-1900-7313-5BD2-3F4F5EA25F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0743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>
          <a:extLst>
            <a:ext uri="{FF2B5EF4-FFF2-40B4-BE49-F238E27FC236}">
              <a16:creationId xmlns:a16="http://schemas.microsoft.com/office/drawing/2014/main" id="{5E212D68-34DF-576D-BC54-E96C703C2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08e93a0eb_0_249:notes">
            <a:extLst>
              <a:ext uri="{FF2B5EF4-FFF2-40B4-BE49-F238E27FC236}">
                <a16:creationId xmlns:a16="http://schemas.microsoft.com/office/drawing/2014/main" id="{911C38DA-6E9F-2BA1-3B89-9CCF63B54E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08e93a0eb_0_249:notes">
            <a:extLst>
              <a:ext uri="{FF2B5EF4-FFF2-40B4-BE49-F238E27FC236}">
                <a16:creationId xmlns:a16="http://schemas.microsoft.com/office/drawing/2014/main" id="{48E018B8-620F-7208-7374-637E328EEC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965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4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9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29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30" name="Google Shape;130;p29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29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33" name="Google Shape;133;p29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30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2" name="Google Shape;142;p31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1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31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1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31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1" name="Google Shape;151;p32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32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2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4" name="Google Shape;154;p32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32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6" name="Google Shape;156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2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9" name="Google Shape;159;p32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0" name="Google Shape;160;p32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34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4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34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4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4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4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34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34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4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>
            <a:spLocks noGrp="1"/>
          </p:cNvSpPr>
          <p:nvPr>
            <p:ph type="body" idx="1"/>
          </p:nvPr>
        </p:nvSpPr>
        <p:spPr>
          <a:xfrm>
            <a:off x="196951" y="4737750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35"/>
          <p:cNvSpPr txBox="1">
            <a:spLocks noGrp="1"/>
          </p:cNvSpPr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0"/>
              <a:buNone/>
              <a:defRPr sz="675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35"/>
          <p:cNvSpPr txBox="1">
            <a:spLocks noGrp="1"/>
          </p:cNvSpPr>
          <p:nvPr>
            <p:ph type="subTitle" idx="2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DM Sans Medium"/>
              <a:buNone/>
              <a:defRPr sz="185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35"/>
          <p:cNvSpPr>
            <a:spLocks noGrp="1"/>
          </p:cNvSpPr>
          <p:nvPr>
            <p:ph type="pic" idx="3"/>
          </p:nvPr>
        </p:nvSpPr>
        <p:spPr>
          <a:xfrm>
            <a:off x="4437578" y="2171250"/>
            <a:ext cx="4509600" cy="27756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181" name="Google Shape;181;p35"/>
          <p:cNvSpPr txBox="1">
            <a:spLocks noGrp="1"/>
          </p:cNvSpPr>
          <p:nvPr>
            <p:ph type="body" idx="4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" type="secHead">
  <p:cSld name="SECTION_HEADER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6"/>
          <p:cNvSpPr txBox="1">
            <a:spLocks noGrp="1"/>
          </p:cNvSpPr>
          <p:nvPr>
            <p:ph type="title"/>
          </p:nvPr>
        </p:nvSpPr>
        <p:spPr>
          <a:xfrm>
            <a:off x="511953" y="5885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4" name="Google Shape;184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36"/>
          <p:cNvSpPr txBox="1">
            <a:spLocks noGrp="1"/>
          </p:cNvSpPr>
          <p:nvPr>
            <p:ph type="title" idx="2"/>
          </p:nvPr>
        </p:nvSpPr>
        <p:spPr>
          <a:xfrm>
            <a:off x="511953" y="14303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6" name="Google Shape;186;p36"/>
          <p:cNvSpPr txBox="1">
            <a:spLocks noGrp="1"/>
          </p:cNvSpPr>
          <p:nvPr>
            <p:ph type="title" idx="3"/>
          </p:nvPr>
        </p:nvSpPr>
        <p:spPr>
          <a:xfrm>
            <a:off x="511953" y="22721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7" name="Google Shape;187;p36"/>
          <p:cNvSpPr txBox="1">
            <a:spLocks noGrp="1"/>
          </p:cNvSpPr>
          <p:nvPr>
            <p:ph type="title" idx="4"/>
          </p:nvPr>
        </p:nvSpPr>
        <p:spPr>
          <a:xfrm>
            <a:off x="511953" y="31139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8" name="Google Shape;188;p36"/>
          <p:cNvSpPr txBox="1">
            <a:spLocks noGrp="1"/>
          </p:cNvSpPr>
          <p:nvPr>
            <p:ph type="title" idx="5"/>
          </p:nvPr>
        </p:nvSpPr>
        <p:spPr>
          <a:xfrm>
            <a:off x="511953" y="3955799"/>
            <a:ext cx="746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9" name="Google Shape;189;p36"/>
          <p:cNvSpPr txBox="1">
            <a:spLocks noGrp="1"/>
          </p:cNvSpPr>
          <p:nvPr>
            <p:ph type="body" idx="1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36"/>
          <p:cNvSpPr txBox="1">
            <a:spLocks noGrp="1"/>
          </p:cNvSpPr>
          <p:nvPr>
            <p:ph type="body" idx="6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 type="tx">
  <p:cSld name="TITLE_AND_BODY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37"/>
          <p:cNvSpPr txBox="1">
            <a:spLocks noGrp="1"/>
          </p:cNvSpPr>
          <p:nvPr>
            <p:ph type="subTitle" idx="1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194" name="Google Shape;194;p37"/>
          <p:cNvSpPr txBox="1">
            <a:spLocks noGrp="1"/>
          </p:cNvSpPr>
          <p:nvPr>
            <p:ph type="body" idx="2"/>
          </p:nvPr>
        </p:nvSpPr>
        <p:spPr>
          <a:xfrm>
            <a:off x="196951" y="196725"/>
            <a:ext cx="18591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37"/>
          <p:cNvSpPr txBox="1">
            <a:spLocks noGrp="1"/>
          </p:cNvSpPr>
          <p:nvPr>
            <p:ph type="body" idx="3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TITLE_AND_BODY_1">
    <p:bg>
      <p:bgPr>
        <a:solidFill>
          <a:schemeClr val="dk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38"/>
          <p:cNvSpPr txBox="1">
            <a:spLocks noGrp="1"/>
          </p:cNvSpPr>
          <p:nvPr>
            <p:ph type="subTitle" idx="1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199" name="Google Shape;199;p38"/>
          <p:cNvSpPr txBox="1">
            <a:spLocks noGrp="1"/>
          </p:cNvSpPr>
          <p:nvPr>
            <p:ph type="body" idx="2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38"/>
          <p:cNvSpPr txBox="1">
            <a:spLocks noGrp="1"/>
          </p:cNvSpPr>
          <p:nvPr>
            <p:ph type="body" idx="3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1" type="twoColTx">
  <p:cSld name="TITLE_AND_TWO_COLUMNS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9"/>
          <p:cNvSpPr txBox="1">
            <a:spLocks noGrp="1"/>
          </p:cNvSpPr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9"/>
          <p:cNvSpPr txBox="1">
            <a:spLocks noGrp="1"/>
          </p:cNvSpPr>
          <p:nvPr>
            <p:ph type="body" idx="1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39"/>
          <p:cNvSpPr>
            <a:spLocks noGrp="1"/>
          </p:cNvSpPr>
          <p:nvPr>
            <p:ph type="pic" idx="2"/>
          </p:nvPr>
        </p:nvSpPr>
        <p:spPr>
          <a:xfrm>
            <a:off x="3726325" y="669925"/>
            <a:ext cx="5220900" cy="42768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206" name="Google Shape;206;p39"/>
          <p:cNvSpPr txBox="1">
            <a:spLocks noGrp="1"/>
          </p:cNvSpPr>
          <p:nvPr>
            <p:ph type="body" idx="3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39"/>
          <p:cNvSpPr txBox="1">
            <a:spLocks noGrp="1"/>
          </p:cNvSpPr>
          <p:nvPr>
            <p:ph type="body" idx="4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2">
  <p:cSld name="TITLE_AND_TWO_COLUMNS_1">
    <p:bg>
      <p:bgPr>
        <a:solidFill>
          <a:schemeClr val="dk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"/>
          <p:cNvSpPr txBox="1">
            <a:spLocks noGrp="1"/>
          </p:cNvSpPr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40"/>
          <p:cNvSpPr txBox="1">
            <a:spLocks noGrp="1"/>
          </p:cNvSpPr>
          <p:nvPr>
            <p:ph type="body" idx="1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" name="Google Shape;212;p40"/>
          <p:cNvSpPr>
            <a:spLocks noGrp="1"/>
          </p:cNvSpPr>
          <p:nvPr>
            <p:ph type="pic" idx="2"/>
          </p:nvPr>
        </p:nvSpPr>
        <p:spPr>
          <a:xfrm>
            <a:off x="3726325" y="669925"/>
            <a:ext cx="5220900" cy="42768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213" name="Google Shape;213;p40"/>
          <p:cNvSpPr txBox="1">
            <a:spLocks noGrp="1"/>
          </p:cNvSpPr>
          <p:nvPr>
            <p:ph type="body" idx="3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40"/>
          <p:cNvSpPr txBox="1">
            <a:spLocks noGrp="1"/>
          </p:cNvSpPr>
          <p:nvPr>
            <p:ph type="body" idx="4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40"/>
          <p:cNvSpPr txBox="1">
            <a:spLocks noGrp="1"/>
          </p:cNvSpPr>
          <p:nvPr>
            <p:ph type="sldNum" idx="5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chart">
  <p:cSld name="SECTION_TITLE_AND_DESCRIPTION">
    <p:bg>
      <p:bgPr>
        <a:solidFill>
          <a:schemeClr val="lt2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1"/>
          <p:cNvSpPr/>
          <p:nvPr/>
        </p:nvSpPr>
        <p:spPr>
          <a:xfrm>
            <a:off x="4305000" y="-125"/>
            <a:ext cx="4839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18" name="Google Shape;218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41"/>
          <p:cNvSpPr txBox="1">
            <a:spLocks noGrp="1"/>
          </p:cNvSpPr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41"/>
          <p:cNvSpPr txBox="1">
            <a:spLocks noGrp="1"/>
          </p:cNvSpPr>
          <p:nvPr>
            <p:ph type="body" idx="1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221" name="Google Shape;221;p41"/>
          <p:cNvSpPr txBox="1">
            <a:spLocks noGrp="1"/>
          </p:cNvSpPr>
          <p:nvPr>
            <p:ph type="body" idx="2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22" name="Google Shape;222;p41"/>
          <p:cNvSpPr txBox="1">
            <a:spLocks noGrp="1"/>
          </p:cNvSpPr>
          <p:nvPr>
            <p:ph type="body" idx="3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pendix">
  <p:cSld name="CAPTION_ONLY">
    <p:bg>
      <p:bgPr>
        <a:solidFill>
          <a:schemeClr val="lt2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5" name="Google Shape;225;p42"/>
          <p:cNvSpPr txBox="1">
            <a:spLocks noGrp="1"/>
          </p:cNvSpPr>
          <p:nvPr>
            <p:ph type="body" idx="1"/>
          </p:nvPr>
        </p:nvSpPr>
        <p:spPr>
          <a:xfrm>
            <a:off x="203000" y="8914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26" name="Google Shape;226;p42"/>
          <p:cNvSpPr txBox="1">
            <a:spLocks noGrp="1"/>
          </p:cNvSpPr>
          <p:nvPr>
            <p:ph type="body" idx="2"/>
          </p:nvPr>
        </p:nvSpPr>
        <p:spPr>
          <a:xfrm>
            <a:off x="203000" y="13204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27" name="Google Shape;227;p42"/>
          <p:cNvSpPr txBox="1">
            <a:spLocks noGrp="1"/>
          </p:cNvSpPr>
          <p:nvPr>
            <p:ph type="body" idx="3"/>
          </p:nvPr>
        </p:nvSpPr>
        <p:spPr>
          <a:xfrm>
            <a:off x="203000" y="15886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28" name="Google Shape;228;p42"/>
          <p:cNvSpPr txBox="1">
            <a:spLocks noGrp="1"/>
          </p:cNvSpPr>
          <p:nvPr>
            <p:ph type="body" idx="4"/>
          </p:nvPr>
        </p:nvSpPr>
        <p:spPr>
          <a:xfrm>
            <a:off x="203000" y="22065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29" name="Google Shape;229;p42"/>
          <p:cNvSpPr txBox="1">
            <a:spLocks noGrp="1"/>
          </p:cNvSpPr>
          <p:nvPr>
            <p:ph type="body" idx="5"/>
          </p:nvPr>
        </p:nvSpPr>
        <p:spPr>
          <a:xfrm>
            <a:off x="203000" y="26355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0" name="Google Shape;230;p42"/>
          <p:cNvSpPr txBox="1">
            <a:spLocks noGrp="1"/>
          </p:cNvSpPr>
          <p:nvPr>
            <p:ph type="body" idx="6"/>
          </p:nvPr>
        </p:nvSpPr>
        <p:spPr>
          <a:xfrm>
            <a:off x="203000" y="29037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body" idx="7"/>
          </p:nvPr>
        </p:nvSpPr>
        <p:spPr>
          <a:xfrm>
            <a:off x="203000" y="343340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2" name="Google Shape;232;p42"/>
          <p:cNvSpPr txBox="1">
            <a:spLocks noGrp="1"/>
          </p:cNvSpPr>
          <p:nvPr>
            <p:ph type="body" idx="8"/>
          </p:nvPr>
        </p:nvSpPr>
        <p:spPr>
          <a:xfrm>
            <a:off x="203000" y="38624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3" name="Google Shape;233;p42"/>
          <p:cNvSpPr txBox="1">
            <a:spLocks noGrp="1"/>
          </p:cNvSpPr>
          <p:nvPr>
            <p:ph type="body" idx="9"/>
          </p:nvPr>
        </p:nvSpPr>
        <p:spPr>
          <a:xfrm>
            <a:off x="203000" y="41306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4" name="Google Shape;234;p42"/>
          <p:cNvSpPr txBox="1">
            <a:spLocks noGrp="1"/>
          </p:cNvSpPr>
          <p:nvPr>
            <p:ph type="body" idx="13"/>
          </p:nvPr>
        </p:nvSpPr>
        <p:spPr>
          <a:xfrm>
            <a:off x="3249600" y="8914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5" name="Google Shape;235;p42"/>
          <p:cNvSpPr txBox="1">
            <a:spLocks noGrp="1"/>
          </p:cNvSpPr>
          <p:nvPr>
            <p:ph type="body" idx="14"/>
          </p:nvPr>
        </p:nvSpPr>
        <p:spPr>
          <a:xfrm>
            <a:off x="3249600" y="13204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6" name="Google Shape;236;p42"/>
          <p:cNvSpPr txBox="1">
            <a:spLocks noGrp="1"/>
          </p:cNvSpPr>
          <p:nvPr>
            <p:ph type="body" idx="15"/>
          </p:nvPr>
        </p:nvSpPr>
        <p:spPr>
          <a:xfrm>
            <a:off x="3249600" y="15886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7" name="Google Shape;237;p42"/>
          <p:cNvSpPr txBox="1">
            <a:spLocks noGrp="1"/>
          </p:cNvSpPr>
          <p:nvPr>
            <p:ph type="body" idx="16"/>
          </p:nvPr>
        </p:nvSpPr>
        <p:spPr>
          <a:xfrm>
            <a:off x="3249600" y="22065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8" name="Google Shape;238;p42"/>
          <p:cNvSpPr txBox="1">
            <a:spLocks noGrp="1"/>
          </p:cNvSpPr>
          <p:nvPr>
            <p:ph type="body" idx="17"/>
          </p:nvPr>
        </p:nvSpPr>
        <p:spPr>
          <a:xfrm>
            <a:off x="3249600" y="26355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9" name="Google Shape;239;p42"/>
          <p:cNvSpPr txBox="1">
            <a:spLocks noGrp="1"/>
          </p:cNvSpPr>
          <p:nvPr>
            <p:ph type="body" idx="18"/>
          </p:nvPr>
        </p:nvSpPr>
        <p:spPr>
          <a:xfrm>
            <a:off x="3249600" y="29037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0" name="Google Shape;240;p42"/>
          <p:cNvSpPr txBox="1">
            <a:spLocks noGrp="1"/>
          </p:cNvSpPr>
          <p:nvPr>
            <p:ph type="body" idx="19"/>
          </p:nvPr>
        </p:nvSpPr>
        <p:spPr>
          <a:xfrm>
            <a:off x="3249600" y="343340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1" name="Google Shape;241;p42"/>
          <p:cNvSpPr txBox="1">
            <a:spLocks noGrp="1"/>
          </p:cNvSpPr>
          <p:nvPr>
            <p:ph type="body" idx="20"/>
          </p:nvPr>
        </p:nvSpPr>
        <p:spPr>
          <a:xfrm>
            <a:off x="3249600" y="38624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2" name="Google Shape;242;p42"/>
          <p:cNvSpPr txBox="1">
            <a:spLocks noGrp="1"/>
          </p:cNvSpPr>
          <p:nvPr>
            <p:ph type="body" idx="21"/>
          </p:nvPr>
        </p:nvSpPr>
        <p:spPr>
          <a:xfrm>
            <a:off x="3249600" y="41306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3" name="Google Shape;243;p42"/>
          <p:cNvSpPr txBox="1">
            <a:spLocks noGrp="1"/>
          </p:cNvSpPr>
          <p:nvPr>
            <p:ph type="body" idx="22"/>
          </p:nvPr>
        </p:nvSpPr>
        <p:spPr>
          <a:xfrm>
            <a:off x="6296200" y="8914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body" idx="23"/>
          </p:nvPr>
        </p:nvSpPr>
        <p:spPr>
          <a:xfrm>
            <a:off x="6296200" y="13204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5" name="Google Shape;245;p42"/>
          <p:cNvSpPr txBox="1">
            <a:spLocks noGrp="1"/>
          </p:cNvSpPr>
          <p:nvPr>
            <p:ph type="body" idx="24"/>
          </p:nvPr>
        </p:nvSpPr>
        <p:spPr>
          <a:xfrm>
            <a:off x="6296200" y="15886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6" name="Google Shape;246;p42"/>
          <p:cNvSpPr txBox="1">
            <a:spLocks noGrp="1"/>
          </p:cNvSpPr>
          <p:nvPr>
            <p:ph type="body" idx="25"/>
          </p:nvPr>
        </p:nvSpPr>
        <p:spPr>
          <a:xfrm>
            <a:off x="6296200" y="220655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7" name="Google Shape;247;p42"/>
          <p:cNvSpPr txBox="1">
            <a:spLocks noGrp="1"/>
          </p:cNvSpPr>
          <p:nvPr>
            <p:ph type="body" idx="26"/>
          </p:nvPr>
        </p:nvSpPr>
        <p:spPr>
          <a:xfrm>
            <a:off x="6296200" y="26355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8" name="Google Shape;248;p42"/>
          <p:cNvSpPr txBox="1">
            <a:spLocks noGrp="1"/>
          </p:cNvSpPr>
          <p:nvPr>
            <p:ph type="body" idx="27"/>
          </p:nvPr>
        </p:nvSpPr>
        <p:spPr>
          <a:xfrm>
            <a:off x="6296200" y="290375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9" name="Google Shape;249;p42"/>
          <p:cNvSpPr txBox="1">
            <a:spLocks noGrp="1"/>
          </p:cNvSpPr>
          <p:nvPr>
            <p:ph type="body" idx="28"/>
          </p:nvPr>
        </p:nvSpPr>
        <p:spPr>
          <a:xfrm>
            <a:off x="6296200" y="3433400"/>
            <a:ext cx="2644800" cy="4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50" name="Google Shape;250;p42"/>
          <p:cNvSpPr txBox="1">
            <a:spLocks noGrp="1"/>
          </p:cNvSpPr>
          <p:nvPr>
            <p:ph type="body" idx="29"/>
          </p:nvPr>
        </p:nvSpPr>
        <p:spPr>
          <a:xfrm>
            <a:off x="6296200" y="38624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51" name="Google Shape;251;p42"/>
          <p:cNvSpPr txBox="1">
            <a:spLocks noGrp="1"/>
          </p:cNvSpPr>
          <p:nvPr>
            <p:ph type="body" idx="30"/>
          </p:nvPr>
        </p:nvSpPr>
        <p:spPr>
          <a:xfrm>
            <a:off x="6296200" y="4130600"/>
            <a:ext cx="2644800" cy="2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52" name="Google Shape;252;p42"/>
          <p:cNvSpPr txBox="1">
            <a:spLocks noGrp="1"/>
          </p:cNvSpPr>
          <p:nvPr>
            <p:ph type="body" idx="31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53" name="Google Shape;253;p42"/>
          <p:cNvSpPr txBox="1">
            <a:spLocks noGrp="1"/>
          </p:cNvSpPr>
          <p:nvPr>
            <p:ph type="body" idx="32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blank">
  <p:cSld name="CUSTOM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body" idx="1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body" idx="2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marL="914400" lvl="1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marL="1371600" lvl="2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marL="1828800" lvl="3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marL="2286000" lvl="4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marL="2743200" lvl="5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marL="3200400" lvl="6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marL="3657600" lvl="7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marL="4114800" lvl="8" indent="-279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sz="3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DM Sans"/>
              <a:buChar char="○"/>
              <a:defRPr sz="8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124">
          <p15:clr>
            <a:srgbClr val="E46962"/>
          </p15:clr>
        </p15:guide>
        <p15:guide id="2" orient="horz" pos="124">
          <p15:clr>
            <a:srgbClr val="E46962"/>
          </p15:clr>
        </p15:guide>
        <p15:guide id="3" pos="5636">
          <p15:clr>
            <a:srgbClr val="E46962"/>
          </p15:clr>
        </p15:guide>
        <p15:guide id="4" orient="horz" pos="3116">
          <p15:clr>
            <a:srgbClr val="E46962"/>
          </p15:clr>
        </p15:guide>
        <p15:guide id="5" pos="1296">
          <p15:clr>
            <a:srgbClr val="E46962"/>
          </p15:clr>
        </p15:guide>
        <p15:guide id="6" pos="446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>
            <a:spLocks noGrp="1"/>
          </p:cNvSpPr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Final Project:</a:t>
            </a:r>
            <a:endParaRPr sz="5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Celebrity Recognition</a:t>
            </a:r>
            <a:endParaRPr sz="5500" dirty="0"/>
          </a:p>
        </p:txBody>
      </p:sp>
      <p:sp>
        <p:nvSpPr>
          <p:cNvPr id="263" name="Google Shape;263;p44"/>
          <p:cNvSpPr txBox="1">
            <a:spLocks noGrp="1"/>
          </p:cNvSpPr>
          <p:nvPr>
            <p:ph type="subTitle" idx="2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Sam Greenfield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14</a:t>
            </a:r>
            <a:endParaRPr dirty="0"/>
          </a:p>
        </p:txBody>
      </p:sp>
      <p:sp>
        <p:nvSpPr>
          <p:cNvPr id="264" name="Google Shape;264;p44"/>
          <p:cNvSpPr txBox="1">
            <a:spLocks noGrp="1"/>
          </p:cNvSpPr>
          <p:nvPr>
            <p:ph type="body" idx="1"/>
          </p:nvPr>
        </p:nvSpPr>
        <p:spPr>
          <a:xfrm>
            <a:off x="196951" y="4737750"/>
            <a:ext cx="1860300" cy="2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CSCI-B 457</a:t>
            </a:r>
            <a:endParaRPr dirty="0"/>
          </a:p>
        </p:txBody>
      </p:sp>
      <p:pic>
        <p:nvPicPr>
          <p:cNvPr id="265" name="Google Shape;265;p44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l="5542" t="1607" r="60535" b="34967"/>
          <a:stretch/>
        </p:blipFill>
        <p:spPr>
          <a:xfrm>
            <a:off x="4437578" y="2171250"/>
            <a:ext cx="4509600" cy="2775600"/>
          </a:xfrm>
          <a:prstGeom prst="round2DiagRect">
            <a:avLst>
              <a:gd name="adj1" fmla="val 16667"/>
              <a:gd name="adj2" fmla="val 0"/>
            </a:avLst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>
          <a:extLst>
            <a:ext uri="{FF2B5EF4-FFF2-40B4-BE49-F238E27FC236}">
              <a16:creationId xmlns:a16="http://schemas.microsoft.com/office/drawing/2014/main" id="{F8AD57DB-05F1-D595-94C5-61262D9C5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>
            <a:extLst>
              <a:ext uri="{FF2B5EF4-FFF2-40B4-BE49-F238E27FC236}">
                <a16:creationId xmlns:a16="http://schemas.microsoft.com/office/drawing/2014/main" id="{3FB35848-0294-E37D-6024-703840AD11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7375" y="-75908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293" name="Google Shape;293;p47">
            <a:extLst>
              <a:ext uri="{FF2B5EF4-FFF2-40B4-BE49-F238E27FC236}">
                <a16:creationId xmlns:a16="http://schemas.microsoft.com/office/drawing/2014/main" id="{702E9232-2E11-B0C5-4D52-29095CDB37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7374" y="755577"/>
            <a:ext cx="3618488" cy="4203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True Positives: Images detected as one class which are of that class (diagonal values)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False Negatives: Images of a class which are not detected as members of that class (values in the same row as the diagonal)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False Positives: Images detected as one class which are not members of that class (values in the same column as the diagonal)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For Steve Carell</a:t>
            </a:r>
            <a:r>
              <a:rPr lang="en-US" sz="1300" dirty="0">
                <a:sym typeface="Wingdings" pitchFamily="2" charset="2"/>
              </a:rPr>
              <a:t> (class 20):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>
                <a:sym typeface="Wingdings" pitchFamily="2" charset="2"/>
              </a:rPr>
              <a:t>20 True Positives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>
                <a:sym typeface="Wingdings" pitchFamily="2" charset="2"/>
              </a:rPr>
              <a:t>2 False Negatives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>
                <a:sym typeface="Wingdings" pitchFamily="2" charset="2"/>
              </a:rPr>
              <a:t>6 False Positives</a:t>
            </a:r>
            <a:endParaRPr lang="en-US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DEC294-4010-2AEE-491A-8131A24FC9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415550" y="70628"/>
            <a:ext cx="2640528" cy="50022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122D51-18D9-DD5C-78A1-1A211A9AB915}"/>
              </a:ext>
            </a:extLst>
          </p:cNvPr>
          <p:cNvSpPr txBox="1"/>
          <p:nvPr/>
        </p:nvSpPr>
        <p:spPr>
          <a:xfrm>
            <a:off x="4356590" y="181322"/>
            <a:ext cx="1943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Training set for Steve Carell: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F99505-E439-14F2-0B60-B86C033E0B9C}"/>
              </a:ext>
            </a:extLst>
          </p:cNvPr>
          <p:cNvSpPr txBox="1"/>
          <p:nvPr/>
        </p:nvSpPr>
        <p:spPr>
          <a:xfrm>
            <a:off x="4356590" y="755577"/>
            <a:ext cx="17907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50 individual images</a:t>
            </a:r>
          </a:p>
          <a:p>
            <a:r>
              <a:rPr lang="en-US" dirty="0">
                <a:solidFill>
                  <a:schemeClr val="bg1"/>
                </a:solidFill>
              </a:rPr>
              <a:t>150 images (including rotations)</a:t>
            </a:r>
          </a:p>
        </p:txBody>
      </p:sp>
    </p:spTree>
    <p:extLst>
      <p:ext uri="{BB962C8B-B14F-4D97-AF65-F5344CB8AC3E}">
        <p14:creationId xmlns:p14="http://schemas.microsoft.com/office/powerpoint/2010/main" val="117302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>
          <a:extLst>
            <a:ext uri="{FF2B5EF4-FFF2-40B4-BE49-F238E27FC236}">
              <a16:creationId xmlns:a16="http://schemas.microsoft.com/office/drawing/2014/main" id="{96BB1219-8186-82D7-1824-9464E217F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>
            <a:extLst>
              <a:ext uri="{FF2B5EF4-FFF2-40B4-BE49-F238E27FC236}">
                <a16:creationId xmlns:a16="http://schemas.microsoft.com/office/drawing/2014/main" id="{73992376-808D-065B-5E8E-BC6D01F5C2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7375" y="-75908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293" name="Google Shape;293;p47">
            <a:extLst>
              <a:ext uri="{FF2B5EF4-FFF2-40B4-BE49-F238E27FC236}">
                <a16:creationId xmlns:a16="http://schemas.microsoft.com/office/drawing/2014/main" id="{9F00C526-283A-CF4C-F7E5-027DE56AD5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7374" y="755577"/>
            <a:ext cx="3618488" cy="4203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True Positives: Images detected as one class which are of that class (diagonal values)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False Negatives: Images of a class which are not detected as members of that class (values in the same row as the diagonal)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False Positives: Images detected as one class which are not members of that class (values in the same column as the diagonal)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For Steve Carell</a:t>
            </a:r>
            <a:r>
              <a:rPr lang="en-US" sz="1300" dirty="0">
                <a:sym typeface="Wingdings" pitchFamily="2" charset="2"/>
              </a:rPr>
              <a:t> (class 20):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>
                <a:sym typeface="Wingdings" pitchFamily="2" charset="2"/>
              </a:rPr>
              <a:t>20 True Positives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>
                <a:sym typeface="Wingdings" pitchFamily="2" charset="2"/>
              </a:rPr>
              <a:t>2 False Negatives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>
                <a:sym typeface="Wingdings" pitchFamily="2" charset="2"/>
              </a:rPr>
              <a:t>6 False Positives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82D5FF-7087-3D14-8CDA-4F0EAADB1622}"/>
              </a:ext>
            </a:extLst>
          </p:cNvPr>
          <p:cNvSpPr txBox="1"/>
          <p:nvPr/>
        </p:nvSpPr>
        <p:spPr>
          <a:xfrm>
            <a:off x="4356590" y="489053"/>
            <a:ext cx="19431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True Positives: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False Negatives: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False Positives: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96E66A-7E31-E10F-50B3-45D1829AFE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347798" y="864458"/>
            <a:ext cx="4743467" cy="15615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A4A26A-501B-2F37-F1DD-DC4E127BCDB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347802" y="2981369"/>
            <a:ext cx="4743458" cy="5028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99E093-A1DB-1B10-C805-AD86A7C81A5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347801" y="4078774"/>
            <a:ext cx="4743458" cy="50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037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86;p46">
            <a:extLst>
              <a:ext uri="{FF2B5EF4-FFF2-40B4-BE49-F238E27FC236}">
                <a16:creationId xmlns:a16="http://schemas.microsoft.com/office/drawing/2014/main" id="{6708B842-B69B-5E0D-D465-C3B4843BBB5B}"/>
              </a:ext>
            </a:extLst>
          </p:cNvPr>
          <p:cNvSpPr txBox="1">
            <a:spLocks/>
          </p:cNvSpPr>
          <p:nvPr/>
        </p:nvSpPr>
        <p:spPr>
          <a:xfrm>
            <a:off x="483175" y="1208125"/>
            <a:ext cx="7538895" cy="144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DM Sans"/>
              <a:buChar char="○"/>
              <a:defRPr sz="8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 b="0" i="0" u="none" strike="noStrike" cap="non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342900" indent="-342900">
              <a:buClr>
                <a:schemeClr val="bg1"/>
              </a:buClr>
              <a:buSzPct val="70000"/>
              <a:buFont typeface="Wingdings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Relatively easy to use</a:t>
            </a:r>
          </a:p>
          <a:p>
            <a:pPr marL="342900" indent="-342900">
              <a:buClr>
                <a:schemeClr val="bg1"/>
              </a:buClr>
              <a:buSzPct val="70000"/>
              <a:buFont typeface="Wingdings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</a:rPr>
              <a:t>Adaptable to alternate datasets</a:t>
            </a:r>
          </a:p>
          <a:p>
            <a:pPr marL="800100" lvl="1" indent="-342900">
              <a:buClr>
                <a:schemeClr val="bg1"/>
              </a:buClr>
              <a:buSzPct val="70000"/>
              <a:buFont typeface="Wingdings" pitchFamily="2" charset="2"/>
              <a:buChar char="§"/>
            </a:pPr>
            <a:r>
              <a:rPr lang="en-US" sz="2200" dirty="0">
                <a:solidFill>
                  <a:schemeClr val="bg1"/>
                </a:solidFill>
              </a:rPr>
              <a:t>would have to change code for downloading</a:t>
            </a:r>
          </a:p>
          <a:p>
            <a:pPr marL="342900" indent="-342900">
              <a:buClr>
                <a:schemeClr val="bg1"/>
              </a:buClr>
              <a:buSzPct val="70000"/>
              <a:buFont typeface="Wingdings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</a:rPr>
              <a:t>Reasonably fast</a:t>
            </a:r>
          </a:p>
          <a:p>
            <a:pPr marL="800100" lvl="1" indent="-342900">
              <a:buClr>
                <a:schemeClr val="bg1"/>
              </a:buClr>
              <a:buSzPct val="70000"/>
              <a:buFont typeface="Wingdings" pitchFamily="2" charset="2"/>
              <a:buChar char="§"/>
            </a:pPr>
            <a:r>
              <a:rPr lang="en-US" sz="2200" dirty="0">
                <a:solidFill>
                  <a:schemeClr val="bg1"/>
                </a:solidFill>
              </a:rPr>
              <a:t>2m38s to compute HOG</a:t>
            </a:r>
          </a:p>
          <a:p>
            <a:pPr marL="800100" lvl="1" indent="-342900">
              <a:buClr>
                <a:schemeClr val="bg1"/>
              </a:buClr>
              <a:buSzPct val="70000"/>
              <a:buFont typeface="Wingdings" pitchFamily="2" charset="2"/>
              <a:buChar char="§"/>
            </a:pPr>
            <a:r>
              <a:rPr lang="en-US" sz="2200" dirty="0">
                <a:solidFill>
                  <a:schemeClr val="bg1"/>
                </a:solidFill>
              </a:rPr>
              <a:t>11m59s to train and test classifiers</a:t>
            </a:r>
          </a:p>
          <a:p>
            <a:pPr marL="800100" lvl="1" indent="-342900">
              <a:buClr>
                <a:schemeClr val="bg1"/>
              </a:buClr>
              <a:buSzPct val="70000"/>
              <a:buFont typeface="Wingdings" pitchFamily="2" charset="2"/>
              <a:buChar char="§"/>
            </a:pPr>
            <a:r>
              <a:rPr lang="en-US" sz="2200" dirty="0">
                <a:solidFill>
                  <a:schemeClr val="bg1"/>
                </a:solidFill>
              </a:rPr>
              <a:t>0.5s to evaluate dataset</a:t>
            </a:r>
          </a:p>
          <a:p>
            <a:pPr marL="342900" indent="-342900">
              <a:buClr>
                <a:schemeClr val="bg1"/>
              </a:buClr>
              <a:buSzPct val="70000"/>
              <a:buFont typeface="Wingdings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</a:rPr>
              <a:t>Accurate enough to be useful</a:t>
            </a:r>
          </a:p>
          <a:p>
            <a:pPr marL="800100" lvl="1" indent="-342900">
              <a:buClr>
                <a:schemeClr val="bg1"/>
              </a:buClr>
              <a:buSzPct val="70000"/>
              <a:buFont typeface="Wingdings" pitchFamily="2" charset="2"/>
              <a:buChar char="§"/>
            </a:pPr>
            <a:r>
              <a:rPr lang="en-US" sz="2200" dirty="0">
                <a:solidFill>
                  <a:schemeClr val="bg1"/>
                </a:solidFill>
              </a:rPr>
              <a:t>~80% accuracy run-to-run</a:t>
            </a: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631910DF-0485-8722-DD73-36EB0B1C298D}"/>
              </a:ext>
            </a:extLst>
          </p:cNvPr>
          <p:cNvSpPr txBox="1">
            <a:spLocks/>
          </p:cNvSpPr>
          <p:nvPr/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0"/>
              <a:buFont typeface="Merriweather"/>
              <a:buNone/>
              <a:defRPr sz="675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n-US" sz="4000" dirty="0"/>
              <a:t>Goals for system</a:t>
            </a:r>
          </a:p>
        </p:txBody>
      </p:sp>
    </p:spTree>
    <p:extLst>
      <p:ext uri="{BB962C8B-B14F-4D97-AF65-F5344CB8AC3E}">
        <p14:creationId xmlns:p14="http://schemas.microsoft.com/office/powerpoint/2010/main" val="1374504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71" name="Google Shape;271;p45"/>
          <p:cNvSpPr txBox="1"/>
          <p:nvPr/>
        </p:nvSpPr>
        <p:spPr>
          <a:xfrm>
            <a:off x="516437" y="744789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Problem Space</a:t>
            </a:r>
            <a:endParaRPr sz="365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2" name="Google Shape;272;p45"/>
          <p:cNvSpPr txBox="1"/>
          <p:nvPr/>
        </p:nvSpPr>
        <p:spPr>
          <a:xfrm>
            <a:off x="516437" y="1584311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Pipeline</a:t>
            </a:r>
            <a:endParaRPr sz="365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3" name="Google Shape;273;p45"/>
          <p:cNvSpPr txBox="1"/>
          <p:nvPr/>
        </p:nvSpPr>
        <p:spPr>
          <a:xfrm>
            <a:off x="516437" y="2423794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Adjustments</a:t>
            </a:r>
            <a:endParaRPr sz="365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4" name="Google Shape;274;p45"/>
          <p:cNvSpPr txBox="1"/>
          <p:nvPr/>
        </p:nvSpPr>
        <p:spPr>
          <a:xfrm>
            <a:off x="516437" y="3256495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Results</a:t>
            </a:r>
            <a:endParaRPr sz="365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5" name="Google Shape;275;p45"/>
          <p:cNvSpPr txBox="1"/>
          <p:nvPr/>
        </p:nvSpPr>
        <p:spPr>
          <a:xfrm>
            <a:off x="516437" y="4102806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Future Improvement</a:t>
            </a:r>
            <a:endParaRPr sz="365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6" name="Google Shape;276;p45"/>
          <p:cNvSpPr txBox="1"/>
          <p:nvPr/>
        </p:nvSpPr>
        <p:spPr>
          <a:xfrm>
            <a:off x="196954" y="744789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1.</a:t>
            </a:r>
            <a:endParaRPr sz="145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7" name="Google Shape;277;p45"/>
          <p:cNvSpPr txBox="1"/>
          <p:nvPr/>
        </p:nvSpPr>
        <p:spPr>
          <a:xfrm>
            <a:off x="196954" y="1584311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2.</a:t>
            </a:r>
            <a:endParaRPr sz="145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8" name="Google Shape;278;p45"/>
          <p:cNvSpPr txBox="1"/>
          <p:nvPr/>
        </p:nvSpPr>
        <p:spPr>
          <a:xfrm>
            <a:off x="196954" y="2423794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3.</a:t>
            </a:r>
            <a:endParaRPr sz="145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9" name="Google Shape;279;p45"/>
          <p:cNvSpPr txBox="1"/>
          <p:nvPr/>
        </p:nvSpPr>
        <p:spPr>
          <a:xfrm>
            <a:off x="196954" y="3256495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4.</a:t>
            </a:r>
            <a:endParaRPr sz="145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80" name="Google Shape;280;p45"/>
          <p:cNvSpPr txBox="1"/>
          <p:nvPr/>
        </p:nvSpPr>
        <p:spPr>
          <a:xfrm>
            <a:off x="196954" y="4102806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5.</a:t>
            </a:r>
            <a:endParaRPr sz="145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>
            <a:spLocks noGrp="1"/>
          </p:cNvSpPr>
          <p:nvPr>
            <p:ph type="title"/>
          </p:nvPr>
        </p:nvSpPr>
        <p:spPr>
          <a:xfrm>
            <a:off x="197375" y="492369"/>
            <a:ext cx="3151800" cy="12261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Space</a:t>
            </a:r>
            <a:endParaRPr dirty="0"/>
          </a:p>
        </p:txBody>
      </p:sp>
      <p:sp>
        <p:nvSpPr>
          <p:cNvPr id="286" name="Google Shape;286;p46"/>
          <p:cNvSpPr txBox="1">
            <a:spLocks noGrp="1"/>
          </p:cNvSpPr>
          <p:nvPr>
            <p:ph type="body" idx="1"/>
          </p:nvPr>
        </p:nvSpPr>
        <p:spPr>
          <a:xfrm>
            <a:off x="197375" y="1718496"/>
            <a:ext cx="3151800" cy="27896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Goal: Build a program which can learn the faces of celebrities and identify them by name.</a:t>
            </a:r>
            <a:endParaRPr sz="14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dirty="0"/>
              <a:t>Goal qualities: </a:t>
            </a:r>
          </a:p>
          <a:p>
            <a:pPr marL="171450" indent="-171450">
              <a:spcBef>
                <a:spcPts val="1200"/>
              </a:spcBef>
            </a:pPr>
            <a:r>
              <a:rPr lang="en-US" sz="1400" dirty="0"/>
              <a:t>Relatively easy to use</a:t>
            </a:r>
          </a:p>
          <a:p>
            <a:pPr marL="171450" indent="-171450">
              <a:spcBef>
                <a:spcPts val="1200"/>
              </a:spcBef>
            </a:pPr>
            <a:r>
              <a:rPr lang="en-US" sz="1400" dirty="0"/>
              <a:t>Adaptable to alternate datasets</a:t>
            </a:r>
          </a:p>
          <a:p>
            <a:pPr marL="171450" indent="-171450">
              <a:spcBef>
                <a:spcPts val="1200"/>
              </a:spcBef>
            </a:pPr>
            <a:r>
              <a:rPr lang="en-US" sz="1400" dirty="0"/>
              <a:t>Reasonably fast</a:t>
            </a:r>
          </a:p>
          <a:p>
            <a:pPr marL="171450" indent="-171450">
              <a:spcBef>
                <a:spcPts val="1200"/>
              </a:spcBef>
            </a:pPr>
            <a:r>
              <a:rPr lang="en-US" sz="1400" dirty="0"/>
              <a:t>Accurate enough to be useful (&gt;70% accuracy)</a:t>
            </a:r>
          </a:p>
        </p:txBody>
      </p:sp>
      <p:pic>
        <p:nvPicPr>
          <p:cNvPr id="287" name="Google Shape;287;p46" title="output.p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19" b="129"/>
          <a:stretch/>
        </p:blipFill>
        <p:spPr>
          <a:xfrm>
            <a:off x="3638900" y="670250"/>
            <a:ext cx="5220900" cy="4276800"/>
          </a:xfrm>
          <a:prstGeom prst="round2DiagRect">
            <a:avLst>
              <a:gd name="adj1" fmla="val 5729"/>
              <a:gd name="adj2" fmla="val 0"/>
            </a:avLst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/>
          <p:cNvSpPr txBox="1">
            <a:spLocks noGrp="1"/>
          </p:cNvSpPr>
          <p:nvPr>
            <p:ph type="title"/>
          </p:nvPr>
        </p:nvSpPr>
        <p:spPr>
          <a:xfrm>
            <a:off x="197375" y="-334138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  <a:endParaRPr dirty="0"/>
          </a:p>
        </p:txBody>
      </p:sp>
      <p:sp>
        <p:nvSpPr>
          <p:cNvPr id="293" name="Google Shape;293;p47"/>
          <p:cNvSpPr txBox="1">
            <a:spLocks noGrp="1"/>
          </p:cNvSpPr>
          <p:nvPr>
            <p:ph type="body" idx="1"/>
          </p:nvPr>
        </p:nvSpPr>
        <p:spPr>
          <a:xfrm>
            <a:off x="197374" y="1180519"/>
            <a:ext cx="4004135" cy="2745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ts val="1100"/>
              <a:buFont typeface="+mj-lt"/>
              <a:buAutoNum type="arabicPeriod"/>
            </a:pPr>
            <a:r>
              <a:rPr lang="en-US" sz="1300" dirty="0"/>
              <a:t>Download database of images</a:t>
            </a:r>
          </a:p>
          <a:p>
            <a:pPr marL="228600" lvl="0" indent="-228600" algn="l" rtl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ts val="1100"/>
              <a:buFont typeface="+mj-lt"/>
              <a:buAutoNum type="arabicPeriod"/>
            </a:pPr>
            <a:r>
              <a:rPr lang="en-US" sz="1300" dirty="0"/>
              <a:t>Determine subset of database to use (based on number of classes to train)</a:t>
            </a:r>
          </a:p>
          <a:p>
            <a:pPr marL="228600" lvl="0" indent="-228600" algn="l" rtl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ts val="1100"/>
              <a:buFont typeface="+mj-lt"/>
              <a:buAutoNum type="arabicPeriod"/>
            </a:pPr>
            <a:r>
              <a:rPr lang="en-US" sz="1300" dirty="0"/>
              <a:t>Extract HOG Features from each training image</a:t>
            </a:r>
          </a:p>
          <a:p>
            <a:pPr marL="228600" lvl="0" indent="-228600" algn="l" rtl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ts val="1100"/>
              <a:buFont typeface="+mj-lt"/>
              <a:buAutoNum type="arabicPeriod"/>
            </a:pPr>
            <a:r>
              <a:rPr lang="en-US" sz="1300" dirty="0"/>
              <a:t>Train a one-vs.-rest classifier for each class based on the feature vectors within the class</a:t>
            </a:r>
          </a:p>
          <a:p>
            <a:pPr marL="228600" lvl="0" indent="-228600" algn="l" rtl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ts val="1100"/>
              <a:buFont typeface="+mj-lt"/>
              <a:buAutoNum type="arabicPeriod"/>
            </a:pPr>
            <a:r>
              <a:rPr lang="en-US" sz="1300" dirty="0"/>
              <a:t>Extract HOG features from test image</a:t>
            </a:r>
          </a:p>
          <a:p>
            <a:pPr marL="228600" lvl="0" indent="-228600" algn="l" rtl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ts val="1100"/>
              <a:buFont typeface="+mj-lt"/>
              <a:buAutoNum type="arabicPeriod"/>
            </a:pPr>
            <a:r>
              <a:rPr lang="en-US" sz="1300" dirty="0"/>
              <a:t>Run each classifier’s decision function on test features</a:t>
            </a:r>
          </a:p>
          <a:p>
            <a:pPr marL="228600" lvl="0" indent="-228600" algn="l" rtl="0"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ts val="1100"/>
              <a:buFont typeface="+mj-lt"/>
              <a:buAutoNum type="arabicPeriod"/>
            </a:pPr>
            <a:r>
              <a:rPr lang="en-US" sz="1300" dirty="0"/>
              <a:t>Identify the image as that of the classifier with the highest confidence score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954559-EB77-BD1C-0364-A5DBE5B551D8}"/>
              </a:ext>
            </a:extLst>
          </p:cNvPr>
          <p:cNvSpPr/>
          <p:nvPr/>
        </p:nvSpPr>
        <p:spPr>
          <a:xfrm>
            <a:off x="4508938" y="574230"/>
            <a:ext cx="1379483" cy="51237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Download training data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BB2CCB-CB2F-D561-2599-AF7045DE4771}"/>
              </a:ext>
            </a:extLst>
          </p:cNvPr>
          <p:cNvSpPr/>
          <p:nvPr/>
        </p:nvSpPr>
        <p:spPr>
          <a:xfrm>
            <a:off x="6480626" y="574230"/>
            <a:ext cx="1379483" cy="51237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 HOG Features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143986-98B6-AC93-F3B8-5D8A179E6D89}"/>
              </a:ext>
            </a:extLst>
          </p:cNvPr>
          <p:cNvSpPr/>
          <p:nvPr/>
        </p:nvSpPr>
        <p:spPr>
          <a:xfrm>
            <a:off x="5391807" y="1431073"/>
            <a:ext cx="1686910" cy="63850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 classifiers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A65358-EACD-B425-7E29-20EE1B602278}"/>
              </a:ext>
            </a:extLst>
          </p:cNvPr>
          <p:cNvSpPr/>
          <p:nvPr/>
        </p:nvSpPr>
        <p:spPr>
          <a:xfrm>
            <a:off x="4407286" y="2372268"/>
            <a:ext cx="433555" cy="379565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243244-9EAA-6040-0845-9662F8FECB18}"/>
              </a:ext>
            </a:extLst>
          </p:cNvPr>
          <p:cNvSpPr/>
          <p:nvPr/>
        </p:nvSpPr>
        <p:spPr>
          <a:xfrm>
            <a:off x="4954002" y="2372273"/>
            <a:ext cx="433555" cy="379565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5F8081-9277-3D42-3EAE-53E35FE365CD}"/>
              </a:ext>
            </a:extLst>
          </p:cNvPr>
          <p:cNvSpPr/>
          <p:nvPr/>
        </p:nvSpPr>
        <p:spPr>
          <a:xfrm>
            <a:off x="5503824" y="2372269"/>
            <a:ext cx="433555" cy="379565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baseline="-25000" dirty="0"/>
              <a:t>3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3F8EA9-F97F-1F9E-0416-A77E29651D6F}"/>
              </a:ext>
            </a:extLst>
          </p:cNvPr>
          <p:cNvSpPr/>
          <p:nvPr/>
        </p:nvSpPr>
        <p:spPr>
          <a:xfrm>
            <a:off x="6069408" y="2372270"/>
            <a:ext cx="433555" cy="379565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baseline="-25000" dirty="0"/>
              <a:t>4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E790480-F180-5CA8-F318-33435C470153}"/>
              </a:ext>
            </a:extLst>
          </p:cNvPr>
          <p:cNvSpPr/>
          <p:nvPr/>
        </p:nvSpPr>
        <p:spPr>
          <a:xfrm>
            <a:off x="7539547" y="2372268"/>
            <a:ext cx="433555" cy="379565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baseline="-25000" dirty="0"/>
              <a:t>n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A86422A-5515-85EE-B6C7-3FC98491DC2F}"/>
              </a:ext>
            </a:extLst>
          </p:cNvPr>
          <p:cNvSpPr txBox="1"/>
          <p:nvPr/>
        </p:nvSpPr>
        <p:spPr>
          <a:xfrm>
            <a:off x="6474953" y="2197834"/>
            <a:ext cx="56938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D03BE90-0A1C-5C1E-8A96-0496CD008CC1}"/>
              </a:ext>
            </a:extLst>
          </p:cNvPr>
          <p:cNvSpPr/>
          <p:nvPr/>
        </p:nvSpPr>
        <p:spPr>
          <a:xfrm>
            <a:off x="6997522" y="2372267"/>
            <a:ext cx="433555" cy="379565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</a:t>
            </a:r>
            <a:r>
              <a:rPr lang="en-US" sz="1100" baseline="-25000" dirty="0"/>
              <a:t>n-1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13F32AF-8E7C-482A-1DC0-038394427902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>
            <a:off x="5888421" y="830420"/>
            <a:ext cx="5922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BB050DD-EE93-E7AD-EB78-310E54BF9C30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 flipH="1">
            <a:off x="6235262" y="1086609"/>
            <a:ext cx="935106" cy="344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0E79E11-05E5-E8F6-FF84-70E9FB5C89D6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 flipH="1">
            <a:off x="4624064" y="2069576"/>
            <a:ext cx="1611198" cy="302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0F27D86-3267-3449-0101-738D26140564}"/>
              </a:ext>
            </a:extLst>
          </p:cNvPr>
          <p:cNvCxnSpPr>
            <a:stCxn id="16" idx="2"/>
            <a:endCxn id="18" idx="0"/>
          </p:cNvCxnSpPr>
          <p:nvPr/>
        </p:nvCxnSpPr>
        <p:spPr>
          <a:xfrm flipH="1">
            <a:off x="5170780" y="2069576"/>
            <a:ext cx="1064482" cy="302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5872252-5DB1-2CFC-FE5E-CD22FD4C84B3}"/>
              </a:ext>
            </a:extLst>
          </p:cNvPr>
          <p:cNvCxnSpPr>
            <a:stCxn id="16" idx="2"/>
            <a:endCxn id="19" idx="0"/>
          </p:cNvCxnSpPr>
          <p:nvPr/>
        </p:nvCxnSpPr>
        <p:spPr>
          <a:xfrm flipH="1">
            <a:off x="5720602" y="2069576"/>
            <a:ext cx="514660" cy="3026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D7BAF2E-F68C-0BBF-CEE1-24AA2B8FAF71}"/>
              </a:ext>
            </a:extLst>
          </p:cNvPr>
          <p:cNvCxnSpPr>
            <a:stCxn id="16" idx="2"/>
            <a:endCxn id="20" idx="0"/>
          </p:cNvCxnSpPr>
          <p:nvPr/>
        </p:nvCxnSpPr>
        <p:spPr>
          <a:xfrm>
            <a:off x="6235262" y="2069576"/>
            <a:ext cx="50924" cy="302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E12F104-6E66-2A7B-B2D5-80BDB052315C}"/>
              </a:ext>
            </a:extLst>
          </p:cNvPr>
          <p:cNvCxnSpPr>
            <a:stCxn id="16" idx="2"/>
            <a:endCxn id="24" idx="0"/>
          </p:cNvCxnSpPr>
          <p:nvPr/>
        </p:nvCxnSpPr>
        <p:spPr>
          <a:xfrm>
            <a:off x="6235262" y="2069576"/>
            <a:ext cx="979038" cy="302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76A7A18-1D77-0439-DB14-12356688D078}"/>
              </a:ext>
            </a:extLst>
          </p:cNvPr>
          <p:cNvCxnSpPr>
            <a:stCxn id="16" idx="2"/>
            <a:endCxn id="22" idx="0"/>
          </p:cNvCxnSpPr>
          <p:nvPr/>
        </p:nvCxnSpPr>
        <p:spPr>
          <a:xfrm>
            <a:off x="6235262" y="2069576"/>
            <a:ext cx="1521063" cy="302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A6CAAC15-55D0-E253-3676-E3FD578505EF}"/>
              </a:ext>
            </a:extLst>
          </p:cNvPr>
          <p:cNvSpPr/>
          <p:nvPr/>
        </p:nvSpPr>
        <p:spPr>
          <a:xfrm>
            <a:off x="4548871" y="4156337"/>
            <a:ext cx="1379483" cy="51237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testing data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26F6545-9282-C150-23E7-565C7B083653}"/>
              </a:ext>
            </a:extLst>
          </p:cNvPr>
          <p:cNvSpPr/>
          <p:nvPr/>
        </p:nvSpPr>
        <p:spPr>
          <a:xfrm>
            <a:off x="6474953" y="4155150"/>
            <a:ext cx="1379483" cy="51237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 HOG Features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73F22DF-FA1E-377C-FC69-E00184E77821}"/>
              </a:ext>
            </a:extLst>
          </p:cNvPr>
          <p:cNvCxnSpPr>
            <a:cxnSpLocks/>
            <a:stCxn id="45" idx="3"/>
            <a:endCxn id="46" idx="1"/>
          </p:cNvCxnSpPr>
          <p:nvPr/>
        </p:nvCxnSpPr>
        <p:spPr>
          <a:xfrm flipV="1">
            <a:off x="5928354" y="4411340"/>
            <a:ext cx="546599" cy="1187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BE44417-E519-72BD-CC48-D2F0EA8BA8C5}"/>
              </a:ext>
            </a:extLst>
          </p:cNvPr>
          <p:cNvCxnSpPr>
            <a:cxnSpLocks/>
            <a:stCxn id="46" idx="0"/>
          </p:cNvCxnSpPr>
          <p:nvPr/>
        </p:nvCxnSpPr>
        <p:spPr>
          <a:xfrm flipH="1" flipV="1">
            <a:off x="6193500" y="3870147"/>
            <a:ext cx="971195" cy="285003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0E5460D-A8AF-F9DC-C658-69FFC1616CD7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4628754" y="2751838"/>
            <a:ext cx="542026" cy="741309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5E1FD6EB-E347-8011-9366-610847AF3B1A}"/>
              </a:ext>
            </a:extLst>
          </p:cNvPr>
          <p:cNvCxnSpPr>
            <a:endCxn id="19" idx="2"/>
          </p:cNvCxnSpPr>
          <p:nvPr/>
        </p:nvCxnSpPr>
        <p:spPr>
          <a:xfrm flipV="1">
            <a:off x="4624063" y="2751834"/>
            <a:ext cx="1096539" cy="741313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91AEA34-5DCE-94DD-DC11-3902F6F9F419}"/>
              </a:ext>
            </a:extLst>
          </p:cNvPr>
          <p:cNvCxnSpPr>
            <a:endCxn id="20" idx="2"/>
          </p:cNvCxnSpPr>
          <p:nvPr/>
        </p:nvCxnSpPr>
        <p:spPr>
          <a:xfrm flipV="1">
            <a:off x="4624063" y="2751835"/>
            <a:ext cx="1662123" cy="741312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96C521DB-AF66-B2D2-D180-89065B11B3FF}"/>
              </a:ext>
            </a:extLst>
          </p:cNvPr>
          <p:cNvCxnSpPr>
            <a:cxnSpLocks/>
            <a:endCxn id="24" idx="2"/>
          </p:cNvCxnSpPr>
          <p:nvPr/>
        </p:nvCxnSpPr>
        <p:spPr>
          <a:xfrm flipV="1">
            <a:off x="4624062" y="2751832"/>
            <a:ext cx="2590238" cy="741315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Arrow Connector 257">
            <a:extLst>
              <a:ext uri="{FF2B5EF4-FFF2-40B4-BE49-F238E27FC236}">
                <a16:creationId xmlns:a16="http://schemas.microsoft.com/office/drawing/2014/main" id="{2EEB0D49-F208-CF9A-0B2B-890097B12516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4624063" y="2751833"/>
            <a:ext cx="3132262" cy="738749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0" name="Rectangle 269">
            <a:extLst>
              <a:ext uri="{FF2B5EF4-FFF2-40B4-BE49-F238E27FC236}">
                <a16:creationId xmlns:a16="http://schemas.microsoft.com/office/drawing/2014/main" id="{3C709FDD-61D9-B5B7-FFBE-BFC5A5BBC588}"/>
              </a:ext>
            </a:extLst>
          </p:cNvPr>
          <p:cNvSpPr/>
          <p:nvPr/>
        </p:nvSpPr>
        <p:spPr>
          <a:xfrm>
            <a:off x="4407286" y="3534234"/>
            <a:ext cx="3572428" cy="2798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[v</a:t>
            </a:r>
            <a:r>
              <a:rPr lang="en-US" baseline="-25000" dirty="0">
                <a:solidFill>
                  <a:schemeClr val="bg1"/>
                </a:solidFill>
              </a:rPr>
              <a:t>1</a:t>
            </a:r>
            <a:r>
              <a:rPr lang="en-US" dirty="0">
                <a:solidFill>
                  <a:schemeClr val="bg1"/>
                </a:solidFill>
              </a:rPr>
              <a:t>, v</a:t>
            </a:r>
            <a:r>
              <a:rPr lang="en-US" baseline="-25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, v</a:t>
            </a:r>
            <a:r>
              <a:rPr lang="en-US" baseline="-25000" dirty="0">
                <a:solidFill>
                  <a:schemeClr val="bg1"/>
                </a:solidFill>
              </a:rPr>
              <a:t>3, </a:t>
            </a:r>
            <a:r>
              <a:rPr lang="en-US" dirty="0">
                <a:solidFill>
                  <a:schemeClr val="bg1"/>
                </a:solidFill>
              </a:rPr>
              <a:t>v</a:t>
            </a:r>
            <a:r>
              <a:rPr lang="en-US" baseline="-25000" dirty="0">
                <a:solidFill>
                  <a:schemeClr val="bg1"/>
                </a:solidFill>
              </a:rPr>
              <a:t>4</a:t>
            </a:r>
            <a:r>
              <a:rPr lang="en-US" dirty="0">
                <a:solidFill>
                  <a:schemeClr val="bg1"/>
                </a:solidFill>
              </a:rPr>
              <a:t>, … v</a:t>
            </a:r>
            <a:r>
              <a:rPr lang="en-US" baseline="-25000" dirty="0">
                <a:solidFill>
                  <a:schemeClr val="bg1"/>
                </a:solidFill>
              </a:rPr>
              <a:t>34596</a:t>
            </a:r>
            <a:r>
              <a:rPr lang="en-US" dirty="0">
                <a:solidFill>
                  <a:schemeClr val="bg1"/>
                </a:solidFill>
              </a:rPr>
              <a:t>], </a:t>
            </a:r>
            <a:r>
              <a:rPr lang="en-US" u="sng" dirty="0">
                <a:solidFill>
                  <a:schemeClr val="bg1"/>
                </a:solidFill>
              </a:rPr>
              <a:t>v</a:t>
            </a:r>
            <a:r>
              <a:rPr lang="en-US" baseline="-25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u="sng" dirty="0">
                <a:solidFill>
                  <a:schemeClr val="bg1"/>
                </a:solidFill>
              </a:rPr>
              <a:t>v</a:t>
            </a:r>
            <a:r>
              <a:rPr lang="en-US" baseline="-25000" dirty="0">
                <a:solidFill>
                  <a:schemeClr val="bg1"/>
                </a:solidFill>
              </a:rPr>
              <a:t>3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u="sng" dirty="0">
                <a:solidFill>
                  <a:schemeClr val="bg1"/>
                </a:solidFill>
              </a:rPr>
              <a:t>v</a:t>
            </a:r>
            <a:r>
              <a:rPr lang="en-US" baseline="-25000" dirty="0">
                <a:solidFill>
                  <a:schemeClr val="bg1"/>
                </a:solidFill>
              </a:rPr>
              <a:t>4</a:t>
            </a:r>
            <a:r>
              <a:rPr lang="en-US" dirty="0">
                <a:solidFill>
                  <a:schemeClr val="bg1"/>
                </a:solidFill>
              </a:rPr>
              <a:t>, …, </a:t>
            </a:r>
            <a:r>
              <a:rPr lang="en-US" u="sng" dirty="0">
                <a:solidFill>
                  <a:schemeClr val="bg1"/>
                </a:solidFill>
              </a:rPr>
              <a:t>v</a:t>
            </a:r>
            <a:r>
              <a:rPr lang="en-US" baseline="-25000" dirty="0">
                <a:solidFill>
                  <a:schemeClr val="bg1"/>
                </a:solidFill>
              </a:rPr>
              <a:t>n-1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u="sng" dirty="0">
                <a:solidFill>
                  <a:schemeClr val="bg1"/>
                </a:solidFill>
              </a:rPr>
              <a:t>v</a:t>
            </a:r>
            <a:r>
              <a:rPr lang="en-US" baseline="-25000" dirty="0">
                <a:solidFill>
                  <a:schemeClr val="bg1"/>
                </a:solidFill>
              </a:rPr>
              <a:t>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3" name="Oval 272">
            <a:extLst>
              <a:ext uri="{FF2B5EF4-FFF2-40B4-BE49-F238E27FC236}">
                <a16:creationId xmlns:a16="http://schemas.microsoft.com/office/drawing/2014/main" id="{61209F97-DBEF-D94F-AD55-24A3FEF51F18}"/>
              </a:ext>
            </a:extLst>
          </p:cNvPr>
          <p:cNvSpPr/>
          <p:nvPr/>
        </p:nvSpPr>
        <p:spPr>
          <a:xfrm>
            <a:off x="8176483" y="2372267"/>
            <a:ext cx="873625" cy="46035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Test Results</a:t>
            </a:r>
          </a:p>
        </p:txBody>
      </p:sp>
      <p:sp>
        <p:nvSpPr>
          <p:cNvPr id="277" name="Right Brace 276">
            <a:extLst>
              <a:ext uri="{FF2B5EF4-FFF2-40B4-BE49-F238E27FC236}">
                <a16:creationId xmlns:a16="http://schemas.microsoft.com/office/drawing/2014/main" id="{6E32D06A-A97F-0DEF-6496-E4B708307F8B}"/>
              </a:ext>
            </a:extLst>
          </p:cNvPr>
          <p:cNvSpPr/>
          <p:nvPr/>
        </p:nvSpPr>
        <p:spPr>
          <a:xfrm>
            <a:off x="7959706" y="2150577"/>
            <a:ext cx="134614" cy="786424"/>
          </a:xfrm>
          <a:prstGeom prst="rightBrace">
            <a:avLst>
              <a:gd name="adj1" fmla="val 18371"/>
              <a:gd name="adj2" fmla="val 54469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9220880-3858-A826-5A48-DF2C85AB884A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4624064" y="2751833"/>
            <a:ext cx="0" cy="738749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>
          <a:extLst>
            <a:ext uri="{FF2B5EF4-FFF2-40B4-BE49-F238E27FC236}">
              <a16:creationId xmlns:a16="http://schemas.microsoft.com/office/drawing/2014/main" id="{CA7F5E6D-CD1A-476E-F559-60C55AED5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>
            <a:extLst>
              <a:ext uri="{FF2B5EF4-FFF2-40B4-BE49-F238E27FC236}">
                <a16:creationId xmlns:a16="http://schemas.microsoft.com/office/drawing/2014/main" id="{0BD56A87-528A-EF22-BBF6-C8DC79C5D6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7375" y="670250"/>
            <a:ext cx="3151800" cy="7513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Adjustments</a:t>
            </a:r>
            <a:endParaRPr dirty="0"/>
          </a:p>
        </p:txBody>
      </p:sp>
      <p:sp>
        <p:nvSpPr>
          <p:cNvPr id="286" name="Google Shape;286;p46">
            <a:extLst>
              <a:ext uri="{FF2B5EF4-FFF2-40B4-BE49-F238E27FC236}">
                <a16:creationId xmlns:a16="http://schemas.microsoft.com/office/drawing/2014/main" id="{55F17EB1-2D2F-711F-7507-FEF9732034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7374" y="1421592"/>
            <a:ext cx="3046988" cy="30865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HOG features computed on grayscale image.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Original accuracy was low (~50%, depending classes and amount of data).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So, for each training image,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300" dirty="0"/>
              <a:t>Convert to grayscale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300" dirty="0"/>
              <a:t>Use OpenCV frontal face </a:t>
            </a:r>
            <a:r>
              <a:rPr lang="en-US" sz="1300" dirty="0" err="1"/>
              <a:t>Haar</a:t>
            </a:r>
            <a:r>
              <a:rPr lang="en-US" sz="1300" dirty="0"/>
              <a:t> Cascade to crop to face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300" dirty="0"/>
              <a:t>Rotate -10°, 0°, and 10° and train model on all three angles (tripling training data).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92A6E2-E0E6-B4E2-E804-78378059A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306" y="931620"/>
            <a:ext cx="5268749" cy="349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830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>
          <a:extLst>
            <a:ext uri="{FF2B5EF4-FFF2-40B4-BE49-F238E27FC236}">
              <a16:creationId xmlns:a16="http://schemas.microsoft.com/office/drawing/2014/main" id="{DD50F395-4F6E-BF26-2646-90A6149DA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>
            <a:extLst>
              <a:ext uri="{FF2B5EF4-FFF2-40B4-BE49-F238E27FC236}">
                <a16:creationId xmlns:a16="http://schemas.microsoft.com/office/drawing/2014/main" id="{9E5F059D-1052-DD3E-32F8-C45AD2BAFF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7375" y="-758319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293" name="Google Shape;293;p47">
            <a:extLst>
              <a:ext uri="{FF2B5EF4-FFF2-40B4-BE49-F238E27FC236}">
                <a16:creationId xmlns:a16="http://schemas.microsoft.com/office/drawing/2014/main" id="{07A90161-8968-A5EE-CA6B-CD8E2D3591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7374" y="756338"/>
            <a:ext cx="3618488" cy="4203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From </a:t>
            </a:r>
            <a:r>
              <a:rPr lang="en-US" sz="1200" dirty="0" err="1"/>
              <a:t>faceScrub</a:t>
            </a:r>
            <a:r>
              <a:rPr lang="en-US" sz="1200" dirty="0"/>
              <a:t> database of labeled celebrity images: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Top 10 actors and top 10 actresses (by number of labeled images) used. 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Total 1358 images of 20 classes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2m38s to compute HOG, 11m59s to train and test classifiers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940 training images (* 3 rotations each)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Overall ~80% accuracy run-to-run</a:t>
            </a:r>
          </a:p>
        </p:txBody>
      </p:sp>
      <p:pic>
        <p:nvPicPr>
          <p:cNvPr id="30" name="Picture 29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7277123-3BFF-05A9-F035-2B3BCC877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28600"/>
            <a:ext cx="4331207" cy="4730262"/>
          </a:xfrm>
          <a:prstGeom prst="rect">
            <a:avLst/>
          </a:prstGeom>
        </p:spPr>
      </p:pic>
      <p:sp>
        <p:nvSpPr>
          <p:cNvPr id="34" name="Frame 33">
            <a:extLst>
              <a:ext uri="{FF2B5EF4-FFF2-40B4-BE49-F238E27FC236}">
                <a16:creationId xmlns:a16="http://schemas.microsoft.com/office/drawing/2014/main" id="{5FAB3F82-B6CE-23DE-4E2B-27457AABD6E5}"/>
              </a:ext>
            </a:extLst>
          </p:cNvPr>
          <p:cNvSpPr/>
          <p:nvPr/>
        </p:nvSpPr>
        <p:spPr>
          <a:xfrm>
            <a:off x="5275384" y="4387362"/>
            <a:ext cx="3627823" cy="246184"/>
          </a:xfrm>
          <a:prstGeom prst="frame">
            <a:avLst/>
          </a:prstGeom>
          <a:ln>
            <a:solidFill>
              <a:srgbClr val="FFFF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5815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>
          <a:extLst>
            <a:ext uri="{FF2B5EF4-FFF2-40B4-BE49-F238E27FC236}">
              <a16:creationId xmlns:a16="http://schemas.microsoft.com/office/drawing/2014/main" id="{FB37A576-F776-9EC0-35D4-284B6ED74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>
            <a:extLst>
              <a:ext uri="{FF2B5EF4-FFF2-40B4-BE49-F238E27FC236}">
                <a16:creationId xmlns:a16="http://schemas.microsoft.com/office/drawing/2014/main" id="{F647C271-46C8-7AC7-254D-7F5DFA0F07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7375" y="-758321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293" name="Google Shape;293;p47">
            <a:extLst>
              <a:ext uri="{FF2B5EF4-FFF2-40B4-BE49-F238E27FC236}">
                <a16:creationId xmlns:a16="http://schemas.microsoft.com/office/drawing/2014/main" id="{3C30CE32-CE2F-3116-A21A-80E548556A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7374" y="756336"/>
            <a:ext cx="3618488" cy="4203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From </a:t>
            </a:r>
            <a:r>
              <a:rPr lang="en-US" sz="1200" dirty="0" err="1"/>
              <a:t>faceScrub</a:t>
            </a:r>
            <a:r>
              <a:rPr lang="en-US" sz="1200" dirty="0"/>
              <a:t> database of labeled celebrity images: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Top 10 actors and top 10 actresses (by number of labeled images) used. 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Total 1358 images of 20 classes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2m38s to compute HOG, 11m59s to train and test classifiers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940 training images (* 3 rotations each)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200" dirty="0"/>
              <a:t>Overall ~80% accuracy run-to-run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F73437D-194B-7D3E-6C45-374F9E888B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80875" y="228600"/>
            <a:ext cx="4313456" cy="4730262"/>
          </a:xfrm>
          <a:prstGeom prst="rect">
            <a:avLst/>
          </a:prstGeom>
        </p:spPr>
      </p:pic>
      <p:sp>
        <p:nvSpPr>
          <p:cNvPr id="34" name="Frame 33">
            <a:extLst>
              <a:ext uri="{FF2B5EF4-FFF2-40B4-BE49-F238E27FC236}">
                <a16:creationId xmlns:a16="http://schemas.microsoft.com/office/drawing/2014/main" id="{6C890EC4-4320-3CB8-B4C4-5B301E1FD419}"/>
              </a:ext>
            </a:extLst>
          </p:cNvPr>
          <p:cNvSpPr/>
          <p:nvPr/>
        </p:nvSpPr>
        <p:spPr>
          <a:xfrm>
            <a:off x="5275384" y="4387362"/>
            <a:ext cx="3627823" cy="246184"/>
          </a:xfrm>
          <a:prstGeom prst="frame">
            <a:avLst/>
          </a:prstGeom>
          <a:ln>
            <a:solidFill>
              <a:srgbClr val="FFFF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16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>
          <a:extLst>
            <a:ext uri="{FF2B5EF4-FFF2-40B4-BE49-F238E27FC236}">
              <a16:creationId xmlns:a16="http://schemas.microsoft.com/office/drawing/2014/main" id="{6ECA1FF0-6BAD-5180-10C7-C274269BE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>
            <a:extLst>
              <a:ext uri="{FF2B5EF4-FFF2-40B4-BE49-F238E27FC236}">
                <a16:creationId xmlns:a16="http://schemas.microsoft.com/office/drawing/2014/main" id="{8A1F5ABB-F52D-41CD-2FD7-8D507C8EE8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7375" y="-75908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293" name="Google Shape;293;p47">
            <a:extLst>
              <a:ext uri="{FF2B5EF4-FFF2-40B4-BE49-F238E27FC236}">
                <a16:creationId xmlns:a16="http://schemas.microsoft.com/office/drawing/2014/main" id="{4DA0B7B5-C75F-EBFB-D2D9-BA0626388F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7374" y="755577"/>
            <a:ext cx="3618488" cy="4203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True Positives: Images detected as one class which are of that class (diagonal values)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False Negatives: Images of a class which are not detected as members of that class (values in the same row as the diagonal)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False Positives: Images detected as one class which are not members of that class (values in the same column as the diagonal)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E8F15D-48C5-C96C-17C7-89385E125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047" y="1424312"/>
            <a:ext cx="4540237" cy="35345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E20D4E-6E90-9991-A553-B2CA8D97685D}"/>
              </a:ext>
            </a:extLst>
          </p:cNvPr>
          <p:cNvSpPr txBox="1"/>
          <p:nvPr/>
        </p:nvSpPr>
        <p:spPr>
          <a:xfrm>
            <a:off x="4451047" y="184638"/>
            <a:ext cx="449557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Confusion Matrix: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matrix[row][column] is a count of the number of test images in class {row} which were detected as class {column}</a:t>
            </a:r>
          </a:p>
        </p:txBody>
      </p:sp>
    </p:spTree>
    <p:extLst>
      <p:ext uri="{BB962C8B-B14F-4D97-AF65-F5344CB8AC3E}">
        <p14:creationId xmlns:p14="http://schemas.microsoft.com/office/powerpoint/2010/main" val="2092127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>
          <a:extLst>
            <a:ext uri="{FF2B5EF4-FFF2-40B4-BE49-F238E27FC236}">
              <a16:creationId xmlns:a16="http://schemas.microsoft.com/office/drawing/2014/main" id="{31980F09-BA06-2D55-F950-93EB8B8C2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>
            <a:extLst>
              <a:ext uri="{FF2B5EF4-FFF2-40B4-BE49-F238E27FC236}">
                <a16:creationId xmlns:a16="http://schemas.microsoft.com/office/drawing/2014/main" id="{2616026A-5C51-7471-88CE-983E77D03C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7375" y="-759080"/>
            <a:ext cx="3151800" cy="16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293" name="Google Shape;293;p47">
            <a:extLst>
              <a:ext uri="{FF2B5EF4-FFF2-40B4-BE49-F238E27FC236}">
                <a16:creationId xmlns:a16="http://schemas.microsoft.com/office/drawing/2014/main" id="{9D33210A-6658-B5E1-B186-A9672F0D96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7374" y="755577"/>
            <a:ext cx="3618488" cy="4203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True Positives: Images detected as one class which are of that class (diagonal values)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False Negatives: Images of a class which are not detected as members of that class (values in the same row as the diagonal)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False Positives: Images detected as one class which are not members of that class (values in the same column as the diagonal)</a:t>
            </a:r>
          </a:p>
          <a:p>
            <a:pPr marL="285750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/>
              <a:t>For Steve Carell</a:t>
            </a:r>
            <a:r>
              <a:rPr lang="en-US" sz="1300" dirty="0">
                <a:sym typeface="Wingdings" pitchFamily="2" charset="2"/>
              </a:rPr>
              <a:t> (class 20):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>
                <a:sym typeface="Wingdings" pitchFamily="2" charset="2"/>
              </a:rPr>
              <a:t>20 True Positives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>
                <a:sym typeface="Wingdings" pitchFamily="2" charset="2"/>
              </a:rPr>
              <a:t>2 False Negatives</a:t>
            </a:r>
          </a:p>
          <a:p>
            <a:pPr marL="742950" lvl="1" indent="-285750">
              <a:spcAft>
                <a:spcPts val="1200"/>
              </a:spcAft>
              <a:buClr>
                <a:schemeClr val="tx1"/>
              </a:buClr>
              <a:buSzPts val="1100"/>
            </a:pPr>
            <a:r>
              <a:rPr lang="en-US" sz="1300" dirty="0">
                <a:sym typeface="Wingdings" pitchFamily="2" charset="2"/>
              </a:rPr>
              <a:t>6 False Positives</a:t>
            </a:r>
            <a:endParaRPr lang="en-US" sz="13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C4CA72-113E-9B44-C262-2ADEFBC72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047" y="1424312"/>
            <a:ext cx="4540237" cy="35345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7B9313-EF5E-BCAA-C9F1-B289180B372B}"/>
              </a:ext>
            </a:extLst>
          </p:cNvPr>
          <p:cNvSpPr txBox="1"/>
          <p:nvPr/>
        </p:nvSpPr>
        <p:spPr>
          <a:xfrm>
            <a:off x="4451047" y="184638"/>
            <a:ext cx="449557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Confusion Matrix: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matrix[row][column] is a count of the number of test images in class {row} which were detected as class {column}</a:t>
            </a: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CB74DF6B-6917-AAC6-56DA-339C23D34D4B}"/>
              </a:ext>
            </a:extLst>
          </p:cNvPr>
          <p:cNvSpPr/>
          <p:nvPr/>
        </p:nvSpPr>
        <p:spPr>
          <a:xfrm>
            <a:off x="4511523" y="4721469"/>
            <a:ext cx="4374625" cy="307516"/>
          </a:xfrm>
          <a:prstGeom prst="fram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418FE96C-4081-71F5-4AA8-C02B3DB60403}"/>
              </a:ext>
            </a:extLst>
          </p:cNvPr>
          <p:cNvSpPr/>
          <p:nvPr/>
        </p:nvSpPr>
        <p:spPr>
          <a:xfrm rot="5400000">
            <a:off x="6936799" y="3095183"/>
            <a:ext cx="3620218" cy="278479"/>
          </a:xfrm>
          <a:prstGeom prst="fram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86644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cience Presentation">
  <a:themeElements>
    <a:clrScheme name="Simple Light">
      <a:dk1>
        <a:srgbClr val="005088"/>
      </a:dk1>
      <a:lt1>
        <a:srgbClr val="F3F0DF"/>
      </a:lt1>
      <a:dk2>
        <a:srgbClr val="121212"/>
      </a:dk2>
      <a:lt2>
        <a:srgbClr val="D0E0E3"/>
      </a:lt2>
      <a:accent1>
        <a:srgbClr val="11CAA0"/>
      </a:accent1>
      <a:accent2>
        <a:srgbClr val="6D6D6B"/>
      </a:accent2>
      <a:accent3>
        <a:srgbClr val="FFFFFF"/>
      </a:accent3>
      <a:accent4>
        <a:srgbClr val="656839"/>
      </a:accent4>
      <a:accent5>
        <a:srgbClr val="774936"/>
      </a:accent5>
      <a:accent6>
        <a:srgbClr val="C492B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817</Words>
  <Application>Microsoft Macintosh PowerPoint</Application>
  <PresentationFormat>On-screen Show (16:9)</PresentationFormat>
  <Paragraphs>131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Wingdings</vt:lpstr>
      <vt:lpstr>DM Sans</vt:lpstr>
      <vt:lpstr>Arial</vt:lpstr>
      <vt:lpstr>DM Sans Medium</vt:lpstr>
      <vt:lpstr>Merriweather</vt:lpstr>
      <vt:lpstr>Simple Light</vt:lpstr>
      <vt:lpstr>Science Presentation</vt:lpstr>
      <vt:lpstr>Final Project: Celebrity Recognition</vt:lpstr>
      <vt:lpstr>PowerPoint Presentation</vt:lpstr>
      <vt:lpstr>Problem Space</vt:lpstr>
      <vt:lpstr>Pipeline</vt:lpstr>
      <vt:lpstr>Adjustments</vt:lpstr>
      <vt:lpstr>Results</vt:lpstr>
      <vt:lpstr>Results</vt:lpstr>
      <vt:lpstr>Results</vt:lpstr>
      <vt:lpstr>Results</vt:lpstr>
      <vt:lpstr>Results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Greenfield, Sam</cp:lastModifiedBy>
  <cp:revision>5</cp:revision>
  <dcterms:modified xsi:type="dcterms:W3CDTF">2025-04-28T15:01:34Z</dcterms:modified>
</cp:coreProperties>
</file>